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73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317"/>
    <a:srgbClr val="1E1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4" autoAdjust="0"/>
    <p:restoredTop sz="94660" autoAdjust="0"/>
  </p:normalViewPr>
  <p:slideViewPr>
    <p:cSldViewPr snapToGrid="0">
      <p:cViewPr varScale="1">
        <p:scale>
          <a:sx n="127" d="100"/>
          <a:sy n="127" d="100"/>
        </p:scale>
        <p:origin x="192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983C284D-661E-4EBD-BCB8-1BB72B420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5" y="0"/>
            <a:ext cx="12204245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7F09B06-4DC1-4AD7-8E49-2CA21344FC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74" y="6044690"/>
            <a:ext cx="9964971" cy="55704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01D07E1-CFB3-4E48-9089-7861D965D36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574" y="5143102"/>
            <a:ext cx="8921155" cy="60575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69C2323-03D2-4A80-A504-32CA75F4CF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9096" y="-417405"/>
            <a:ext cx="1962038" cy="8975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0D4F82-3C02-4A69-A76F-4FC421AE0D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2150" y="1515076"/>
            <a:ext cx="2621698" cy="52433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0D65976-F232-4BE0-9BF0-94DC2C796C6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4252" y="1786349"/>
            <a:ext cx="2385245" cy="47008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0B63144-3CB8-466F-B35D-9F53B4A7FD5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35842" y="-10577"/>
            <a:ext cx="2867762" cy="22394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6DC7427-23C0-4EEE-B6E2-B9C5A844FF0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23789" y="564196"/>
            <a:ext cx="1351176" cy="61809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5C30CE-3F52-4C99-B480-DCF444241B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73796" y="5041118"/>
            <a:ext cx="921899" cy="18168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5214E49-E8AE-446A-9242-A8642681E4A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3574" y="1670599"/>
            <a:ext cx="8584205" cy="280167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CBCF66D-309B-4513-904D-4C715A7BF5D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3574" y="1343102"/>
            <a:ext cx="120790" cy="12079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F7A617F-883E-40EA-889D-3822ACD8D1ED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5221" y="1343102"/>
            <a:ext cx="120790" cy="1207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FF1B0CD-D123-4E07-B9B1-89198A3BCBD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8085" y="1349040"/>
            <a:ext cx="120790" cy="12079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E7EA394-C1A9-41C9-A652-4E8DEA157F1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98361" y="1344109"/>
            <a:ext cx="120790" cy="1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4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6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30" tmFilter="0, 0; 0.125,0.2665; 0.25,0.4; 0.375,0.465; 0.5,0.5;  0.625,0.535; 0.75,0.6; 0.875,0.7335; 1,1">
                                          <p:stCondLst>
                                            <p:cond delay="73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65" tmFilter="0, 0; 0.125,0.2665; 0.25,0.4; 0.375,0.465; 0.5,0.5;  0.625,0.535; 0.75,0.6; 0.875,0.7335; 1,1">
                                          <p:stCondLst>
                                            <p:cond delay="14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80" tmFilter="0, 0; 0.125,0.2665; 0.25,0.4; 0.375,0.465; 0.5,0.5;  0.625,0.535; 0.75,0.6; 0.875,0.7335; 1,1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9">
                                          <p:stCondLst>
                                            <p:cond delay="71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83" decel="50000">
                                          <p:stCondLst>
                                            <p:cond delay="74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9">
                                          <p:stCondLst>
                                            <p:cond delay="144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83" decel="50000">
                                          <p:stCondLst>
                                            <p:cond delay="147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9">
                                          <p:stCondLst>
                                            <p:cond delay="180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83" decel="50000">
                                          <p:stCondLst>
                                            <p:cond delay="183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9">
                                          <p:stCondLst>
                                            <p:cond delay="198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83" decel="50000">
                                          <p:stCondLst>
                                            <p:cond delay="20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6350-390D-47AB-941A-4B6281FE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2B5A780-E17F-4D3A-AA9E-021FE6BAE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" y="-761"/>
            <a:ext cx="12190647" cy="68587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8B8C41-D098-47FD-B83B-B42835ADE823}"/>
              </a:ext>
            </a:extLst>
          </p:cNvPr>
          <p:cNvSpPr txBox="1">
            <a:spLocks/>
          </p:cNvSpPr>
          <p:nvPr userDrawn="1"/>
        </p:nvSpPr>
        <p:spPr>
          <a:xfrm>
            <a:off x="551935" y="365125"/>
            <a:ext cx="11063415" cy="8705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E194E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212039-4DA1-4D93-B7C2-B39A56E56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935" y="1235676"/>
            <a:ext cx="11063415" cy="4258961"/>
          </a:xfrm>
          <a:prstGeom prst="rect">
            <a:avLst/>
          </a:prstGeom>
        </p:spPr>
        <p:txBody>
          <a:bodyPr/>
          <a:lstStyle>
            <a:lvl1pPr>
              <a:defRPr b="0"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0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B792-BE77-45DF-BCF0-806F86B6BE2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39565" y="1914525"/>
            <a:ext cx="7657135" cy="420846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  <a:lvl2pPr>
              <a:defRPr sz="2800">
                <a:latin typeface="Bahnschrift" panose="020B0502040204020203" pitchFamily="34" charset="0"/>
              </a:defRPr>
            </a:lvl2pPr>
            <a:lvl3pPr>
              <a:defRPr sz="2400">
                <a:latin typeface="Bahnschrift" panose="020B0502040204020203" pitchFamily="34" charset="0"/>
              </a:defRPr>
            </a:lvl3pPr>
            <a:lvl4pPr>
              <a:defRPr sz="2000">
                <a:latin typeface="Bahnschrift" panose="020B0502040204020203" pitchFamily="34" charset="0"/>
              </a:defRPr>
            </a:lvl4pPr>
            <a:lvl5pPr>
              <a:defRPr sz="2000">
                <a:latin typeface="Bahnschrif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7F4EB-B363-49EF-9B4D-D7E2F4F2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65" y="6356350"/>
            <a:ext cx="457103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C509A-5934-4E94-A20B-0C004CE0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500" y="6356350"/>
            <a:ext cx="2743200" cy="365125"/>
          </a:xfrm>
        </p:spPr>
        <p:txBody>
          <a:bodyPr/>
          <a:lstStyle/>
          <a:p>
            <a:fld id="{5AECD4F8-4522-412F-8EBC-081AC777A1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5797467-719C-4FF2-B191-4D0DD5BE18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841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28FA8C-13C2-4924-A827-A132A9FF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565" y="355599"/>
            <a:ext cx="7657135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01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D8A0-AF10-46CC-9574-A515AF40C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E194E"/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7B4B-AAB3-46D3-8B61-4BBD7F0AF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38806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D0235-DDA2-49AF-9427-0A484D2E3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920"/>
            <a:ext cx="12192000" cy="8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8EE76-E8BF-4E1B-BDC0-FF2B6F1DC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62F0-8350-486C-9643-2890BCD46095}" type="datetimeFigureOut">
              <a:rPr lang="en-US" smtClean="0"/>
              <a:t>7/26/21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8A9-2F79-44FA-B471-FB99224D8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EB75-7527-4C97-A0E1-A8A229063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CD4F8-4522-412F-8EBC-081AC777A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5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In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rduino.cc/en/Reference/Char" TargetMode="External"/><Relationship Id="rId5" Type="http://schemas.openxmlformats.org/officeDocument/2006/relationships/hyperlink" Target="https://www.arduino.cc/en/Reference/BooleanVariables" TargetMode="External"/><Relationship Id="rId4" Type="http://schemas.openxmlformats.org/officeDocument/2006/relationships/hyperlink" Target="https://www.arduino.cc/en/Reference/Floa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fred04/ASEE_workshop_2021.git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hyperlink" Target="https://github.com/drfred04/ASEE_workshop_2021.gi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11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3F290-10C6-C545-95B2-BA6ECB36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104900"/>
            <a:ext cx="9105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8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3.25.21 PM.png">
            <a:extLst>
              <a:ext uri="{FF2B5EF4-FFF2-40B4-BE49-F238E27FC236}">
                <a16:creationId xmlns:a16="http://schemas.microsoft.com/office/drawing/2014/main" id="{FADE999F-675C-5B47-8B54-2F6D20F8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2320410"/>
            <a:ext cx="8166100" cy="31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BBE77-97CF-AC47-B43A-E0635523EB1A}"/>
              </a:ext>
            </a:extLst>
          </p:cNvPr>
          <p:cNvSpPr txBox="1"/>
          <p:nvPr/>
        </p:nvSpPr>
        <p:spPr>
          <a:xfrm>
            <a:off x="4851081" y="334830"/>
            <a:ext cx="162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B343C-7110-084B-A92B-02B9582A3D86}"/>
              </a:ext>
            </a:extLst>
          </p:cNvPr>
          <p:cNvSpPr/>
          <p:nvPr/>
        </p:nvSpPr>
        <p:spPr>
          <a:xfrm>
            <a:off x="4509040" y="800473"/>
            <a:ext cx="2344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>
                <a:hlinkClick r:id="rId3"/>
              </a:rPr>
              <a:t>int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float</a:t>
            </a:r>
            <a:r>
              <a:rPr lang="en-US" dirty="0"/>
              <a:t>		</a:t>
            </a:r>
            <a:r>
              <a:rPr lang="en-US" dirty="0">
                <a:hlinkClick r:id="rId5"/>
              </a:rPr>
              <a:t>boolean</a:t>
            </a:r>
          </a:p>
          <a:p>
            <a:r>
              <a:rPr lang="en-US" dirty="0"/>
              <a:t>	</a:t>
            </a:r>
            <a:r>
              <a:rPr lang="en-US" dirty="0">
                <a:hlinkClick r:id="rId6"/>
              </a:rPr>
              <a:t>char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1814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3.23.09 PM.png">
            <a:extLst>
              <a:ext uri="{FF2B5EF4-FFF2-40B4-BE49-F238E27FC236}">
                <a16:creationId xmlns:a16="http://schemas.microsoft.com/office/drawing/2014/main" id="{2AA13B43-3D4F-5043-9F5B-9D5F36D1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1854200"/>
            <a:ext cx="8216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C32934D-12BE-C240-9C17-544C069C4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11998"/>
              </p:ext>
            </p:extLst>
          </p:nvPr>
        </p:nvGraphicFramePr>
        <p:xfrm>
          <a:off x="3107653" y="1647350"/>
          <a:ext cx="6145805" cy="70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1879600" imgH="215900" progId="Equation.3">
                  <p:embed/>
                </p:oleObj>
              </mc:Choice>
              <mc:Fallback>
                <p:oleObj name="Equation" r:id="rId3" imgW="18796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7653" y="1647350"/>
                        <a:ext cx="6145805" cy="70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B2D0E45-488B-8D45-9A3E-692B60071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312701"/>
              </p:ext>
            </p:extLst>
          </p:nvPr>
        </p:nvGraphicFramePr>
        <p:xfrm>
          <a:off x="5590005" y="2781097"/>
          <a:ext cx="1181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1181100" imgH="609600" progId="Equation.3">
                  <p:embed/>
                </p:oleObj>
              </mc:Choice>
              <mc:Fallback>
                <p:oleObj name="Equation" r:id="rId5" imgW="1181100" imgH="609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0005" y="2781097"/>
                        <a:ext cx="11811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51047A-E8C5-F740-9497-7DD94FF0A0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729126"/>
              </p:ext>
            </p:extLst>
          </p:nvPr>
        </p:nvGraphicFramePr>
        <p:xfrm>
          <a:off x="5507455" y="3818507"/>
          <a:ext cx="134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7" imgW="1346200" imgH="609600" progId="Equation.3">
                  <p:embed/>
                </p:oleObj>
              </mc:Choice>
              <mc:Fallback>
                <p:oleObj name="Equation" r:id="rId7" imgW="1346200" imgH="609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07455" y="3818507"/>
                        <a:ext cx="1346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169BB3-2782-3948-9167-B2A6E5E1C708}"/>
              </a:ext>
            </a:extLst>
          </p:cNvPr>
          <p:cNvSpPr txBox="1"/>
          <p:nvPr/>
        </p:nvSpPr>
        <p:spPr>
          <a:xfrm>
            <a:off x="3907401" y="573209"/>
            <a:ext cx="454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Activity 1: A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BCA38-1A37-5547-89B3-7F9EABC65E09}"/>
              </a:ext>
            </a:extLst>
          </p:cNvPr>
          <p:cNvSpPr txBox="1"/>
          <p:nvPr/>
        </p:nvSpPr>
        <p:spPr>
          <a:xfrm>
            <a:off x="3391721" y="4855916"/>
            <a:ext cx="557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are the next 10 terms?</a:t>
            </a:r>
          </a:p>
        </p:txBody>
      </p:sp>
    </p:spTree>
    <p:extLst>
      <p:ext uri="{BB962C8B-B14F-4D97-AF65-F5344CB8AC3E}">
        <p14:creationId xmlns:p14="http://schemas.microsoft.com/office/powerpoint/2010/main" val="221929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8B07A-9B1A-1542-8C93-6A87369E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25F64-956A-9946-82FD-1FA97D175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Motion Lab</a:t>
            </a:r>
          </a:p>
          <a:p>
            <a:r>
              <a:rPr lang="en-US" dirty="0"/>
              <a:t>Starter Code and handout are available on </a:t>
            </a:r>
            <a:r>
              <a:rPr lang="en-US" dirty="0" err="1"/>
              <a:t>github.com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https://github.com/drfred04/ASEE_workshop_2021.git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Original sketch file was downloaded from Vernier website.</a:t>
            </a:r>
          </a:p>
        </p:txBody>
      </p:sp>
    </p:spTree>
    <p:extLst>
      <p:ext uri="{BB962C8B-B14F-4D97-AF65-F5344CB8AC3E}">
        <p14:creationId xmlns:p14="http://schemas.microsoft.com/office/powerpoint/2010/main" val="328594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8351-CB91-B346-BA28-658882E6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Teaching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C2B8-2928-DD43-A7E6-7A6879DA6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code is set to take a point every ¼ of a second. Is this fast enough given the motion being measured?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information does the code output?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Almost every student will measure a speed of 0.017 cm/µs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Some students will note that each distance measurement occurs 0.25 s apart and come up with a reasonable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Excellent time to talk about planning a measurement to obtain the information necessary to answer a question.</a:t>
            </a:r>
          </a:p>
        </p:txBody>
      </p:sp>
    </p:spTree>
    <p:extLst>
      <p:ext uri="{BB962C8B-B14F-4D97-AF65-F5344CB8AC3E}">
        <p14:creationId xmlns:p14="http://schemas.microsoft.com/office/powerpoint/2010/main" val="204319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7514-D8C5-E047-B6F7-5C4E3C9A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F876-2F1C-8F45-86B2-B1480369C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Lab 05 Force and Acceleration</a:t>
            </a:r>
          </a:p>
          <a:p>
            <a:r>
              <a:rPr lang="en-US" dirty="0"/>
              <a:t>Starter code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Original sketch file downloaded from Vernier for a generic analog probe.</a:t>
            </a:r>
          </a:p>
        </p:txBody>
      </p:sp>
    </p:spTree>
    <p:extLst>
      <p:ext uri="{BB962C8B-B14F-4D97-AF65-F5344CB8AC3E}">
        <p14:creationId xmlns:p14="http://schemas.microsoft.com/office/powerpoint/2010/main" val="221403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F57F-05F0-D243-A1FC-9F0B2B17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Teaching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551D-9B9D-E742-A9C1-A037B4161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activity allows you to discuss the draw backs to digitizing data.</a:t>
            </a:r>
          </a:p>
          <a:p>
            <a:r>
              <a:rPr lang="en-US" dirty="0"/>
              <a:t>The Arduino has a 10-bit digitizer, what does that say about the uncertainty of a voltage measurement?</a:t>
            </a:r>
          </a:p>
          <a:p>
            <a:r>
              <a:rPr lang="en-US" dirty="0"/>
              <a:t>Student’s must become familiar with the idea of calibrating their probes before using them.</a:t>
            </a:r>
          </a:p>
        </p:txBody>
      </p:sp>
    </p:spTree>
    <p:extLst>
      <p:ext uri="{BB962C8B-B14F-4D97-AF65-F5344CB8AC3E}">
        <p14:creationId xmlns:p14="http://schemas.microsoft.com/office/powerpoint/2010/main" val="13054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CDD33-FD50-4EC1-A61A-74C12A36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Presenters:</a:t>
            </a:r>
          </a:p>
          <a:p>
            <a:r>
              <a:rPr lang="en-US" dirty="0"/>
              <a:t>Carl Frederickson, PhD </a:t>
            </a:r>
            <a:br>
              <a:rPr lang="en-US" dirty="0"/>
            </a:br>
            <a:r>
              <a:rPr lang="en-US" dirty="0"/>
              <a:t>University of Central Arkansas</a:t>
            </a:r>
          </a:p>
          <a:p>
            <a:pPr fontAlgn="base"/>
            <a:r>
              <a:rPr lang="en-US" dirty="0" err="1"/>
              <a:t>Bala</a:t>
            </a:r>
            <a:r>
              <a:rPr lang="en-US" dirty="0"/>
              <a:t> Maheswaran, PhD. </a:t>
            </a:r>
            <a:br>
              <a:rPr lang="en-US" dirty="0"/>
            </a:br>
            <a:r>
              <a:rPr lang="en-US" dirty="0"/>
              <a:t>Northeastern University</a:t>
            </a:r>
          </a:p>
          <a:p>
            <a:pPr fontAlgn="base"/>
            <a:r>
              <a:rPr lang="en-US" dirty="0"/>
              <a:t>Robert Ross, PhD</a:t>
            </a:r>
            <a:br>
              <a:rPr lang="en-US" dirty="0"/>
            </a:br>
            <a:r>
              <a:rPr lang="en-US" dirty="0"/>
              <a:t>University of Detroit Mercy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3C143-721A-44AE-9993-A131369C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Projects-Based Arduino/Raspberry Pi Activities</a:t>
            </a:r>
          </a:p>
        </p:txBody>
      </p:sp>
    </p:spTree>
    <p:extLst>
      <p:ext uri="{BB962C8B-B14F-4D97-AF65-F5344CB8AC3E}">
        <p14:creationId xmlns:p14="http://schemas.microsoft.com/office/powerpoint/2010/main" val="270761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7568-5DA6-44A3-B991-37ED8A66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you can download from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8DF7-B5E5-42C5-A575-8D7B5121B7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of the starter codes and the two lab activities are available for download from </a:t>
            </a:r>
            <a:r>
              <a:rPr lang="en-US" dirty="0" err="1"/>
              <a:t>Github.com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https://github.com/drfred04/ASEE_workshop_2021.git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https://www.arduino.cc/en/software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0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7568-5DA6-44A3-B991-37ED8A66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Based Mechanics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8DF7-B5E5-42C5-A575-8D7B5121B7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“I don’t know, LoggerPro always does that for me”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6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890DCAA-BD2D-E145-9E3C-9439395A38FE}"/>
              </a:ext>
            </a:extLst>
          </p:cNvPr>
          <p:cNvGrpSpPr/>
          <p:nvPr/>
        </p:nvGrpSpPr>
        <p:grpSpPr>
          <a:xfrm>
            <a:off x="2335453" y="255383"/>
            <a:ext cx="6492891" cy="5665671"/>
            <a:chOff x="742958" y="358124"/>
            <a:chExt cx="6492891" cy="56656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4AD1D1-7DB9-3B43-9AD4-5DC825AE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185" y="1320097"/>
              <a:ext cx="5474664" cy="38337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E755EF-3C7D-F544-A7B1-264B3640B700}"/>
                </a:ext>
              </a:extLst>
            </p:cNvPr>
            <p:cNvSpPr txBox="1"/>
            <p:nvPr/>
          </p:nvSpPr>
          <p:spPr>
            <a:xfrm>
              <a:off x="742958" y="2155505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USB port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66192A-C268-114B-8020-9167FDA5ABB9}"/>
                </a:ext>
              </a:extLst>
            </p:cNvPr>
            <p:cNvSpPr txBox="1"/>
            <p:nvPr/>
          </p:nvSpPr>
          <p:spPr>
            <a:xfrm>
              <a:off x="1032071" y="1427841"/>
              <a:ext cx="1395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 Button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C30FF-4B92-544E-9337-ED4E917F839F}"/>
                </a:ext>
              </a:extLst>
            </p:cNvPr>
            <p:cNvGrpSpPr/>
            <p:nvPr/>
          </p:nvGrpSpPr>
          <p:grpSpPr>
            <a:xfrm>
              <a:off x="4370122" y="841039"/>
              <a:ext cx="2390067" cy="573073"/>
              <a:chOff x="4370122" y="841039"/>
              <a:chExt cx="2390067" cy="573073"/>
            </a:xfrm>
          </p:grpSpPr>
          <p:sp>
            <p:nvSpPr>
              <p:cNvPr id="26" name="Right Bracket 25">
                <a:extLst>
                  <a:ext uri="{FF2B5EF4-FFF2-40B4-BE49-F238E27FC236}">
                    <a16:creationId xmlns:a16="http://schemas.microsoft.com/office/drawing/2014/main" id="{D70AD8E4-1282-8A43-8E2C-A045ECE0B1E1}"/>
                  </a:ext>
                </a:extLst>
              </p:cNvPr>
              <p:cNvSpPr/>
              <p:nvPr/>
            </p:nvSpPr>
            <p:spPr>
              <a:xfrm rot="16200000">
                <a:off x="5433283" y="87205"/>
                <a:ext cx="263746" cy="2390067"/>
              </a:xfrm>
              <a:prstGeom prst="rightBracket">
                <a:avLst>
                  <a:gd name="adj" fmla="val 0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D497E3-D1FF-E840-BDAE-193A0CECC513}"/>
                  </a:ext>
                </a:extLst>
              </p:cNvPr>
              <p:cNvSpPr txBox="1"/>
              <p:nvPr/>
            </p:nvSpPr>
            <p:spPr>
              <a:xfrm>
                <a:off x="4514569" y="841039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Digital Input/Output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67AE35-2A27-744C-9C6D-CA0732CD4F30}"/>
                </a:ext>
              </a:extLst>
            </p:cNvPr>
            <p:cNvGrpSpPr/>
            <p:nvPr/>
          </p:nvGrpSpPr>
          <p:grpSpPr>
            <a:xfrm>
              <a:off x="5880160" y="4982019"/>
              <a:ext cx="934475" cy="840070"/>
              <a:chOff x="5880160" y="4982019"/>
              <a:chExt cx="934475" cy="840070"/>
            </a:xfrm>
          </p:grpSpPr>
          <p:sp>
            <p:nvSpPr>
              <p:cNvPr id="24" name="Right Bracket 23">
                <a:extLst>
                  <a:ext uri="{FF2B5EF4-FFF2-40B4-BE49-F238E27FC236}">
                    <a16:creationId xmlns:a16="http://schemas.microsoft.com/office/drawing/2014/main" id="{139CDF24-9E17-C149-8F83-2DD47E08DB5E}"/>
                  </a:ext>
                </a:extLst>
              </p:cNvPr>
              <p:cNvSpPr/>
              <p:nvPr/>
            </p:nvSpPr>
            <p:spPr>
              <a:xfrm rot="5400000">
                <a:off x="6215525" y="4646654"/>
                <a:ext cx="263746" cy="934475"/>
              </a:xfrm>
              <a:prstGeom prst="rightBracket">
                <a:avLst>
                  <a:gd name="adj" fmla="val 0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514537-1F78-D14E-B161-F9864F869183}"/>
                  </a:ext>
                </a:extLst>
              </p:cNvPr>
              <p:cNvSpPr txBox="1"/>
              <p:nvPr/>
            </p:nvSpPr>
            <p:spPr>
              <a:xfrm>
                <a:off x="5932202" y="5175758"/>
                <a:ext cx="8334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Analog</a:t>
                </a:r>
                <a:br>
                  <a:rPr lang="en-US" dirty="0"/>
                </a:br>
                <a:r>
                  <a:rPr lang="en-US" dirty="0"/>
                  <a:t>Input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EC35F1-6704-2C49-B6B5-855F6AB986EF}"/>
                </a:ext>
              </a:extLst>
            </p:cNvPr>
            <p:cNvGrpSpPr/>
            <p:nvPr/>
          </p:nvGrpSpPr>
          <p:grpSpPr>
            <a:xfrm>
              <a:off x="3880040" y="4982018"/>
              <a:ext cx="880090" cy="889377"/>
              <a:chOff x="3880040" y="4982018"/>
              <a:chExt cx="880090" cy="889377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30EB648-F90B-8146-96A8-33A183DB005E}"/>
                  </a:ext>
                </a:extLst>
              </p:cNvPr>
              <p:cNvCxnSpPr/>
              <p:nvPr/>
            </p:nvCxnSpPr>
            <p:spPr>
              <a:xfrm flipV="1">
                <a:off x="4370122" y="4982018"/>
                <a:ext cx="390008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33F33B-0102-AF4D-8640-025CE5C37CF4}"/>
                  </a:ext>
                </a:extLst>
              </p:cNvPr>
              <p:cNvSpPr txBox="1"/>
              <p:nvPr/>
            </p:nvSpPr>
            <p:spPr>
              <a:xfrm>
                <a:off x="3880040" y="5502063"/>
                <a:ext cx="66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3.3 V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F7941F-5F68-2D4F-A825-8A56FF03E2BA}"/>
                </a:ext>
              </a:extLst>
            </p:cNvPr>
            <p:cNvGrpSpPr/>
            <p:nvPr/>
          </p:nvGrpSpPr>
          <p:grpSpPr>
            <a:xfrm>
              <a:off x="4472440" y="4982018"/>
              <a:ext cx="660082" cy="1041777"/>
              <a:chOff x="4472440" y="4982018"/>
              <a:chExt cx="660082" cy="1041777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6D7216-3641-AF44-8AFD-E931E799EFF1}"/>
                  </a:ext>
                </a:extLst>
              </p:cNvPr>
              <p:cNvCxnSpPr/>
              <p:nvPr/>
            </p:nvCxnSpPr>
            <p:spPr>
              <a:xfrm flipV="1">
                <a:off x="4760130" y="4982018"/>
                <a:ext cx="152400" cy="7407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5C566-8F06-5342-9600-2F7583D4978F}"/>
                  </a:ext>
                </a:extLst>
              </p:cNvPr>
              <p:cNvSpPr txBox="1"/>
              <p:nvPr/>
            </p:nvSpPr>
            <p:spPr>
              <a:xfrm>
                <a:off x="4472440" y="5654463"/>
                <a:ext cx="66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5.0 V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ADF046-E705-CA46-9757-8D13A2282BEF}"/>
                </a:ext>
              </a:extLst>
            </p:cNvPr>
            <p:cNvGrpSpPr/>
            <p:nvPr/>
          </p:nvGrpSpPr>
          <p:grpSpPr>
            <a:xfrm>
              <a:off x="4944840" y="4942014"/>
              <a:ext cx="621309" cy="854143"/>
              <a:chOff x="4944840" y="4942014"/>
              <a:chExt cx="621309" cy="854143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4E5028-17AF-5140-B60E-965F42693F7B}"/>
                  </a:ext>
                </a:extLst>
              </p:cNvPr>
              <p:cNvCxnSpPr/>
              <p:nvPr/>
            </p:nvCxnSpPr>
            <p:spPr>
              <a:xfrm flipV="1">
                <a:off x="5180138" y="4942014"/>
                <a:ext cx="0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289A16-DE86-F24E-90B0-60E376432503}"/>
                  </a:ext>
                </a:extLst>
              </p:cNvPr>
              <p:cNvCxnSpPr/>
              <p:nvPr/>
            </p:nvCxnSpPr>
            <p:spPr>
              <a:xfrm flipV="1">
                <a:off x="5322538" y="4944399"/>
                <a:ext cx="0" cy="588388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1A99AF-4EDC-6344-A9F9-3011C91CB800}"/>
                  </a:ext>
                </a:extLst>
              </p:cNvPr>
              <p:cNvSpPr txBox="1"/>
              <p:nvPr/>
            </p:nvSpPr>
            <p:spPr>
              <a:xfrm>
                <a:off x="4944840" y="5426825"/>
                <a:ext cx="621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854FE-1741-3A4A-8655-0E1015DC2C55}"/>
                </a:ext>
              </a:extLst>
            </p:cNvPr>
            <p:cNvGrpSpPr/>
            <p:nvPr/>
          </p:nvGrpSpPr>
          <p:grpSpPr>
            <a:xfrm>
              <a:off x="3881131" y="358124"/>
              <a:ext cx="621309" cy="1151986"/>
              <a:chOff x="3881131" y="358124"/>
              <a:chExt cx="621309" cy="115198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490545-881A-9742-BEAE-64A92A9B9F6F}"/>
                  </a:ext>
                </a:extLst>
              </p:cNvPr>
              <p:cNvCxnSpPr/>
              <p:nvPr/>
            </p:nvCxnSpPr>
            <p:spPr>
              <a:xfrm>
                <a:off x="4190115" y="650047"/>
                <a:ext cx="0" cy="860063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53798E-B80A-844E-AB8D-10C7ED4801C6}"/>
                  </a:ext>
                </a:extLst>
              </p:cNvPr>
              <p:cNvSpPr txBox="1"/>
              <p:nvPr/>
            </p:nvSpPr>
            <p:spPr>
              <a:xfrm>
                <a:off x="3881131" y="358124"/>
                <a:ext cx="621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5431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0414BF-21DA-2548-889A-8F5B9185561F}"/>
              </a:ext>
            </a:extLst>
          </p:cNvPr>
          <p:cNvGrpSpPr/>
          <p:nvPr/>
        </p:nvGrpSpPr>
        <p:grpSpPr>
          <a:xfrm>
            <a:off x="1763481" y="676245"/>
            <a:ext cx="8665037" cy="4535424"/>
            <a:chOff x="217606" y="1261872"/>
            <a:chExt cx="8665037" cy="45354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8E1281-C8CB-B940-8A74-24336AB4B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5" t="11186" r="4872" b="9615"/>
            <a:stretch/>
          </p:blipFill>
          <p:spPr>
            <a:xfrm>
              <a:off x="1545336" y="1261872"/>
              <a:ext cx="6803136" cy="453542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BD6CB5-0455-664C-A59B-91DDBC12F575}"/>
                </a:ext>
              </a:extLst>
            </p:cNvPr>
            <p:cNvCxnSpPr/>
            <p:nvPr/>
          </p:nvCxnSpPr>
          <p:spPr>
            <a:xfrm flipV="1">
              <a:off x="220006" y="1540115"/>
              <a:ext cx="8660237" cy="3000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96DC48-8098-DF43-AB27-BF97605CD767}"/>
                </a:ext>
              </a:extLst>
            </p:cNvPr>
            <p:cNvCxnSpPr/>
            <p:nvPr/>
          </p:nvCxnSpPr>
          <p:spPr>
            <a:xfrm flipV="1">
              <a:off x="222406" y="1732519"/>
              <a:ext cx="8660237" cy="3000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B9F8D4-BEF8-3242-9B32-479FBD94B84E}"/>
                </a:ext>
              </a:extLst>
            </p:cNvPr>
            <p:cNvCxnSpPr/>
            <p:nvPr/>
          </p:nvCxnSpPr>
          <p:spPr>
            <a:xfrm>
              <a:off x="1950053" y="1980144"/>
              <a:ext cx="20001" cy="1440105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0E5DAB-1073-254A-9E19-ED8CDF6E6725}"/>
                </a:ext>
              </a:extLst>
            </p:cNvPr>
            <p:cNvGrpSpPr/>
            <p:nvPr/>
          </p:nvGrpSpPr>
          <p:grpSpPr>
            <a:xfrm>
              <a:off x="2144850" y="1980144"/>
              <a:ext cx="442401" cy="1440105"/>
              <a:chOff x="2144850" y="1980144"/>
              <a:chExt cx="442401" cy="14401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E492C5B-34CD-0243-87D3-5EE5F7DAB41C}"/>
                  </a:ext>
                </a:extLst>
              </p:cNvPr>
              <p:cNvCxnSpPr/>
              <p:nvPr/>
            </p:nvCxnSpPr>
            <p:spPr>
              <a:xfrm>
                <a:off x="2144850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DF4B62-E7A4-0C46-B53E-216D4422900C}"/>
                  </a:ext>
                </a:extLst>
              </p:cNvPr>
              <p:cNvCxnSpPr/>
              <p:nvPr/>
            </p:nvCxnSpPr>
            <p:spPr>
              <a:xfrm>
                <a:off x="2372453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17764A-3F47-ED40-827D-A4CD01F96596}"/>
                  </a:ext>
                </a:extLst>
              </p:cNvPr>
              <p:cNvCxnSpPr/>
              <p:nvPr/>
            </p:nvCxnSpPr>
            <p:spPr>
              <a:xfrm>
                <a:off x="2567250" y="19801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72DF18-450D-8741-AE66-5412EA592671}"/>
                </a:ext>
              </a:extLst>
            </p:cNvPr>
            <p:cNvGrpSpPr/>
            <p:nvPr/>
          </p:nvGrpSpPr>
          <p:grpSpPr>
            <a:xfrm>
              <a:off x="4182509" y="3520259"/>
              <a:ext cx="637198" cy="1440105"/>
              <a:chOff x="2102453" y="2132544"/>
              <a:chExt cx="637198" cy="1440105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9550DE2-D828-8B41-A65A-95C0738A45DC}"/>
                  </a:ext>
                </a:extLst>
              </p:cNvPr>
              <p:cNvCxnSpPr/>
              <p:nvPr/>
            </p:nvCxnSpPr>
            <p:spPr>
              <a:xfrm>
                <a:off x="2102453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B22ED94-ED53-744E-B9B7-C2820B3D6AE0}"/>
                  </a:ext>
                </a:extLst>
              </p:cNvPr>
              <p:cNvCxnSpPr/>
              <p:nvPr/>
            </p:nvCxnSpPr>
            <p:spPr>
              <a:xfrm>
                <a:off x="2297250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3865D0E-E836-C94F-B8FB-495C72408653}"/>
                  </a:ext>
                </a:extLst>
              </p:cNvPr>
              <p:cNvCxnSpPr/>
              <p:nvPr/>
            </p:nvCxnSpPr>
            <p:spPr>
              <a:xfrm>
                <a:off x="2524853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1159C0-15DE-1F4F-859D-85555086DEE2}"/>
                  </a:ext>
                </a:extLst>
              </p:cNvPr>
              <p:cNvCxnSpPr/>
              <p:nvPr/>
            </p:nvCxnSpPr>
            <p:spPr>
              <a:xfrm>
                <a:off x="2719650" y="2132544"/>
                <a:ext cx="20001" cy="1440105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F49B1E-4DF3-EE48-AA76-515D40957D5D}"/>
                </a:ext>
              </a:extLst>
            </p:cNvPr>
            <p:cNvGrpSpPr/>
            <p:nvPr/>
          </p:nvGrpSpPr>
          <p:grpSpPr>
            <a:xfrm>
              <a:off x="217606" y="5132766"/>
              <a:ext cx="8662637" cy="222406"/>
              <a:chOff x="217606" y="5132766"/>
              <a:chExt cx="8662637" cy="22240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E2D9D01-02D2-614F-B570-1F4723775D3F}"/>
                  </a:ext>
                </a:extLst>
              </p:cNvPr>
              <p:cNvCxnSpPr/>
              <p:nvPr/>
            </p:nvCxnSpPr>
            <p:spPr>
              <a:xfrm flipV="1">
                <a:off x="217606" y="5132766"/>
                <a:ext cx="8660237" cy="3000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7539346-3A5D-4445-8070-6FFF79C361DE}"/>
                  </a:ext>
                </a:extLst>
              </p:cNvPr>
              <p:cNvCxnSpPr/>
              <p:nvPr/>
            </p:nvCxnSpPr>
            <p:spPr>
              <a:xfrm flipV="1">
                <a:off x="220006" y="5325170"/>
                <a:ext cx="8660237" cy="3000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140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7-01-22 at 1.51.22 PM.png">
            <a:extLst>
              <a:ext uri="{FF2B5EF4-FFF2-40B4-BE49-F238E27FC236}">
                <a16:creationId xmlns:a16="http://schemas.microsoft.com/office/drawing/2014/main" id="{DB91D46F-BB89-1D42-B606-06B2E8528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51" y="379648"/>
            <a:ext cx="7280199" cy="2330371"/>
          </a:xfrm>
          <a:prstGeom prst="rect">
            <a:avLst/>
          </a:prstGeom>
        </p:spPr>
      </p:pic>
      <p:pic>
        <p:nvPicPr>
          <p:cNvPr id="29" name="Picture 28" descr="Screen Shot 2017-01-22 at 1.51.44 PM.png">
            <a:extLst>
              <a:ext uri="{FF2B5EF4-FFF2-40B4-BE49-F238E27FC236}">
                <a16:creationId xmlns:a16="http://schemas.microsoft.com/office/drawing/2014/main" id="{F37AB288-76A4-DF4E-A786-12F42C031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70" y="2719251"/>
            <a:ext cx="3490300" cy="317986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4709775-022A-5447-AA85-3C342DCBBB2E}"/>
              </a:ext>
            </a:extLst>
          </p:cNvPr>
          <p:cNvSpPr/>
          <p:nvPr/>
        </p:nvSpPr>
        <p:spPr>
          <a:xfrm>
            <a:off x="10077674" y="1175501"/>
            <a:ext cx="9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BTD-ELV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9A3227-6E34-394B-A3D6-6C05E76EE37D}"/>
              </a:ext>
            </a:extLst>
          </p:cNvPr>
          <p:cNvSpPr/>
          <p:nvPr/>
        </p:nvSpPr>
        <p:spPr>
          <a:xfrm>
            <a:off x="1310207" y="1175501"/>
            <a:ext cx="92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BTA-ELV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6414C12-585B-304B-AEF5-D6FB8A868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14" y="2708977"/>
            <a:ext cx="3748206" cy="3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2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2.12.06 PM.png">
            <a:extLst>
              <a:ext uri="{FF2B5EF4-FFF2-40B4-BE49-F238E27FC236}">
                <a16:creationId xmlns:a16="http://schemas.microsoft.com/office/drawing/2014/main" id="{FBF5E8C7-87D2-D548-AAC7-724C4057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1670050"/>
            <a:ext cx="5803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2 at 1.55.52 PM.png">
            <a:extLst>
              <a:ext uri="{FF2B5EF4-FFF2-40B4-BE49-F238E27FC236}">
                <a16:creationId xmlns:a16="http://schemas.microsoft.com/office/drawing/2014/main" id="{6C6EFDF4-0A2D-2B4E-B116-E76810F65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61" y="241269"/>
            <a:ext cx="4728376" cy="56514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DACD03-E838-4D45-A61B-53D6CFDA4621}"/>
              </a:ext>
            </a:extLst>
          </p:cNvPr>
          <p:cNvSpPr/>
          <p:nvPr/>
        </p:nvSpPr>
        <p:spPr>
          <a:xfrm>
            <a:off x="1280817" y="2048580"/>
            <a:ext cx="3661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www.arduino.cc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/software</a:t>
            </a:r>
          </a:p>
        </p:txBody>
      </p:sp>
    </p:spTree>
    <p:extLst>
      <p:ext uri="{BB962C8B-B14F-4D97-AF65-F5344CB8AC3E}">
        <p14:creationId xmlns:p14="http://schemas.microsoft.com/office/powerpoint/2010/main" val="360055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359</Words>
  <Application>Microsoft Macintosh PowerPoint</Application>
  <PresentationFormat>Widescreen</PresentationFormat>
  <Paragraphs>51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Bahnschrift</vt:lpstr>
      <vt:lpstr>Calibri</vt:lpstr>
      <vt:lpstr>Calibri Light</vt:lpstr>
      <vt:lpstr>Office Theme</vt:lpstr>
      <vt:lpstr>Equation</vt:lpstr>
      <vt:lpstr>PowerPoint Presentation</vt:lpstr>
      <vt:lpstr>Projects-Based Arduino/Raspberry Pi Activities</vt:lpstr>
      <vt:lpstr>Information you can download from the workshop</vt:lpstr>
      <vt:lpstr>Arduino Based Mechanics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2 </vt:lpstr>
      <vt:lpstr>Issues and Teaching Moments</vt:lpstr>
      <vt:lpstr>Activity 3</vt:lpstr>
      <vt:lpstr>Issues and Teaching Moments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Toni Rigolosi</dc:creator>
  <cp:lastModifiedBy>Carl Frederickson</cp:lastModifiedBy>
  <cp:revision>55</cp:revision>
  <dcterms:created xsi:type="dcterms:W3CDTF">2021-05-26T15:08:05Z</dcterms:created>
  <dcterms:modified xsi:type="dcterms:W3CDTF">2021-07-26T18:51:06Z</dcterms:modified>
</cp:coreProperties>
</file>